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876C-9066-4EE9-B06A-25BE26BA6CE4}" type="datetimeFigureOut">
              <a:rPr lang="en-US" smtClean="0"/>
              <a:t>12/15/2022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A20B-BA3C-4C05-8FEA-E282571093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46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876C-9066-4EE9-B06A-25BE26BA6CE4}" type="datetimeFigureOut">
              <a:rPr lang="en-US" smtClean="0"/>
              <a:t>12/15/2022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A20B-BA3C-4C05-8FEA-E282571093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253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876C-9066-4EE9-B06A-25BE26BA6CE4}" type="datetimeFigureOut">
              <a:rPr lang="en-US" smtClean="0"/>
              <a:t>12/15/2022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A20B-BA3C-4C05-8FEA-E282571093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87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876C-9066-4EE9-B06A-25BE26BA6CE4}" type="datetimeFigureOut">
              <a:rPr lang="en-US" smtClean="0"/>
              <a:t>12/15/2022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A20B-BA3C-4C05-8FEA-E282571093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689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876C-9066-4EE9-B06A-25BE26BA6CE4}" type="datetimeFigureOut">
              <a:rPr lang="en-US" smtClean="0"/>
              <a:t>12/15/2022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A20B-BA3C-4C05-8FEA-E282571093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8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876C-9066-4EE9-B06A-25BE26BA6CE4}" type="datetimeFigureOut">
              <a:rPr lang="en-US" smtClean="0"/>
              <a:t>12/15/2022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A20B-BA3C-4C05-8FEA-E282571093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987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876C-9066-4EE9-B06A-25BE26BA6CE4}" type="datetimeFigureOut">
              <a:rPr lang="en-US" smtClean="0"/>
              <a:t>12/15/2022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A20B-BA3C-4C05-8FEA-E282571093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098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876C-9066-4EE9-B06A-25BE26BA6CE4}" type="datetimeFigureOut">
              <a:rPr lang="en-US" smtClean="0"/>
              <a:t>12/15/2022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A20B-BA3C-4C05-8FEA-E282571093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989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876C-9066-4EE9-B06A-25BE26BA6CE4}" type="datetimeFigureOut">
              <a:rPr lang="en-US" smtClean="0"/>
              <a:t>12/15/2022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A20B-BA3C-4C05-8FEA-E282571093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344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876C-9066-4EE9-B06A-25BE26BA6CE4}" type="datetimeFigureOut">
              <a:rPr lang="en-US" smtClean="0"/>
              <a:t>12/15/2022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A20B-BA3C-4C05-8FEA-E282571093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643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876C-9066-4EE9-B06A-25BE26BA6CE4}" type="datetimeFigureOut">
              <a:rPr lang="en-US" smtClean="0"/>
              <a:t>12/15/2022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2A20B-BA3C-4C05-8FEA-E282571093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56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8876C-9066-4EE9-B06A-25BE26BA6CE4}" type="datetimeFigureOut">
              <a:rPr lang="en-US" smtClean="0"/>
              <a:t>12/15/2022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2A20B-BA3C-4C05-8FEA-E282571093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342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524000" y="349135"/>
            <a:ext cx="9144000" cy="980901"/>
          </a:xfrm>
        </p:spPr>
        <p:txBody>
          <a:bodyPr/>
          <a:lstStyle/>
          <a:p>
            <a:r>
              <a:rPr lang="en-US" dirty="0" smtClean="0"/>
              <a:t>Columbia Canal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524000" y="1620982"/>
            <a:ext cx="9144000" cy="113884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Canal Head Works Remediation Project</a:t>
            </a:r>
          </a:p>
          <a:p>
            <a:r>
              <a:rPr lang="en-US" sz="3200" dirty="0" smtClean="0"/>
              <a:t>December 2022 Update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3450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73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7862" y="547711"/>
            <a:ext cx="2309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/>
              <a:t>Brief History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7862" y="1423815"/>
            <a:ext cx="1059980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Historic South Carolina Floods of October 1-5, 2015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The combination of a surface low-pressure system located along a stationary frontal boundary off the U. S.</a:t>
            </a:r>
          </a:p>
          <a:p>
            <a:r>
              <a:rPr lang="en-US" dirty="0" smtClean="0"/>
              <a:t>southeast coast, a slow moving upper low to the west, and a persistent plume of tropical moisture associated</a:t>
            </a:r>
          </a:p>
          <a:p>
            <a:r>
              <a:rPr lang="en-US" dirty="0" smtClean="0"/>
              <a:t>with Hurricane Joaquin resulted in record rainfall over portions of South Carolina, October 1-5, 2015. Some</a:t>
            </a:r>
          </a:p>
          <a:p>
            <a:r>
              <a:rPr lang="en-US" dirty="0" smtClean="0"/>
              <a:t>areas experienced more than 20 inches of rainfall over a 5-day period. Many locations recorded rainfall rates</a:t>
            </a:r>
          </a:p>
          <a:p>
            <a:r>
              <a:rPr lang="en-US" dirty="0" smtClean="0"/>
              <a:t>of 2 inches per hour. This rainfall occurred over urban areas where runoff rates are high and on grounds already</a:t>
            </a:r>
          </a:p>
          <a:p>
            <a:r>
              <a:rPr lang="en-US" dirty="0" smtClean="0"/>
              <a:t>wet from recent rains.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The historic rainfall resulted in moderate to major river flooding across South Carolina with at least 20 locations</a:t>
            </a:r>
          </a:p>
          <a:p>
            <a:r>
              <a:rPr lang="en-US" dirty="0" smtClean="0"/>
              <a:t>exceeding the established flood stages. Flooding from the event resulted in 19 fatalities. Nine of these fatalities</a:t>
            </a:r>
          </a:p>
          <a:p>
            <a:r>
              <a:rPr lang="en-US" dirty="0" smtClean="0"/>
              <a:t>occurred in Richland County, which includes the main urban center of Columbia. South Carolina Officials said</a:t>
            </a:r>
          </a:p>
          <a:p>
            <a:r>
              <a:rPr lang="en-US" dirty="0" smtClean="0"/>
              <a:t>damage losses were $1.492 billion.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39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9000" y="905933"/>
            <a:ext cx="85565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/>
              <a:t>Columbia Canal Head Works Remediation Project</a:t>
            </a:r>
            <a:endParaRPr lang="en-US" sz="32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889000" y="1707138"/>
            <a:ext cx="10780515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Status of Project: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Federal Energy Regulatory Commission (FERC) Currently reviewing 75% design documents. </a:t>
            </a:r>
            <a:endParaRPr lang="en-US" dirty="0" smtClean="0"/>
          </a:p>
          <a:p>
            <a:r>
              <a:rPr lang="en-US" dirty="0" smtClean="0"/>
              <a:t>      Comments </a:t>
            </a:r>
            <a:r>
              <a:rPr lang="en-US" dirty="0"/>
              <a:t>due from FERC early January 2023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Design documents are currently approx.. 95% complete and are in peer review awaiting FERC 75% comments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FEMA CLOMAR (Conditional Letter of Map Revision) required for the project, has been </a:t>
            </a:r>
            <a:r>
              <a:rPr lang="en-US" dirty="0" smtClean="0"/>
              <a:t>submitted</a:t>
            </a:r>
          </a:p>
          <a:p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/>
              <a:t>to the City of Columbia Flood Plain Manager for submittal to FEMA Washington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Design Engineers are working with the U.S. Army Corps of Engineers (USACE) to come to agreement on </a:t>
            </a:r>
            <a:r>
              <a:rPr lang="en-US" dirty="0" smtClean="0"/>
              <a:t>what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/>
              <a:t>permitting they will require for the project. Project could use Nation Wide Permit or Individual Project Permit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revised construction cost estimate by the design engineers is underway and approx.. 90% complete</a:t>
            </a:r>
            <a:r>
              <a:rPr lang="en-US" dirty="0" smtClean="0"/>
              <a:t>.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/>
              <a:t>Due to recent large increases in material and labor cost it was deemed prudent to update previous </a:t>
            </a:r>
            <a:r>
              <a:rPr lang="en-US" dirty="0" smtClean="0"/>
              <a:t>cost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/>
              <a:t>estimates. Current incomplete estimate places cost 12.5% above previous estimates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39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9989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53193" y="783938"/>
            <a:ext cx="85565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/>
              <a:t>Columbia Canal Head Works Remediation </a:t>
            </a:r>
            <a:r>
              <a:rPr lang="en-US" sz="3200" b="1" u="sng" dirty="0" smtClean="0"/>
              <a:t>Project</a:t>
            </a:r>
            <a:endParaRPr lang="en-US" sz="32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953193" y="1707138"/>
            <a:ext cx="998358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Status of </a:t>
            </a:r>
            <a:r>
              <a:rPr lang="en-US" sz="2400" b="1" dirty="0" smtClean="0"/>
              <a:t>Project continued:</a:t>
            </a:r>
            <a:endParaRPr lang="en-US" sz="2400" b="1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PFMA (Potential Failure Mode Analysis) has been tentatively scheduled for late January or early February</a:t>
            </a:r>
            <a:r>
              <a:rPr lang="en-US" dirty="0" smtClean="0"/>
              <a:t>. </a:t>
            </a:r>
            <a:r>
              <a:rPr lang="en-US" dirty="0"/>
              <a:t>This is a FERC required procedure/analysis to determine any potential failure that could occur based </a:t>
            </a:r>
            <a:r>
              <a:rPr lang="en-US" dirty="0" smtClean="0"/>
              <a:t>upon </a:t>
            </a:r>
            <a:r>
              <a:rPr lang="en-US" dirty="0"/>
              <a:t>design and or construction of the project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QCIP </a:t>
            </a:r>
            <a:r>
              <a:rPr lang="en-US" dirty="0"/>
              <a:t>(Construction Quality Control Inspection Program) is being drafted by the Engineer of </a:t>
            </a:r>
            <a:r>
              <a:rPr lang="en-US" dirty="0" smtClean="0"/>
              <a:t>Record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/>
              <a:t>for inclusion in the project design documents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TEAP (Temporary Emergency Action Plan) FERC will decide on the need for a TEAP after final design </a:t>
            </a:r>
            <a:r>
              <a:rPr lang="en-US" dirty="0" smtClean="0"/>
              <a:t>review. The </a:t>
            </a:r>
            <a:r>
              <a:rPr lang="en-US" dirty="0"/>
              <a:t>TEAP is generally derived from the work of the PFMA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100% design documents are scheduled to be submitted to the City of Columbia on January 23, 2023.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39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3909</TotalTime>
  <Words>497</Words>
  <Application>Microsoft Office PowerPoint</Application>
  <PresentationFormat>Widescreen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Columbia Canal</vt:lpstr>
      <vt:lpstr>PowerPoint Presentation</vt:lpstr>
      <vt:lpstr>PowerPoint Presentation</vt:lpstr>
      <vt:lpstr>PowerPoint Presentation</vt:lpstr>
    </vt:vector>
  </TitlesOfParts>
  <Company>City of Columbia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Chandler, Anukkah L</dc:creator>
  <cp:lastModifiedBy>Jones, Tiffany J</cp:lastModifiedBy>
  <cp:revision>37</cp:revision>
  <cp:lastPrinted>2022-12-09T20:37:24Z</cp:lastPrinted>
  <dcterms:created xsi:type="dcterms:W3CDTF">2022-11-11T21:35:22Z</dcterms:created>
  <dcterms:modified xsi:type="dcterms:W3CDTF">2022-12-15T21:36:06Z</dcterms:modified>
</cp:coreProperties>
</file>